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Welcome leadership. This brief covers our current authorization challenges and a path forward.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comparison table is effective for leadership decision-making.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concrete next steps leadership can approve.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 prepared to discuss how these outcomes will be measured.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call to action. Pause here for impact.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End with confidence. Be ready for questions.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Emphasize the duplication happening across the organization.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Labor costs are the hidden expense leadership often underestimates.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lack of standardization is killing efficiency.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key transition moment in the presentation.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60% inheritance is a conservative estimate based on typical NIST 800-53 mappings.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Flexibility is key—not one-size-fits-all.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Automation is the key to sustainability.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cATO is the future—and it requires a platform approach.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</a:rPr>
              <a:t>Modernizing Federal Authorization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1920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D9488"/>
                </a:solidFill>
              </a:rPr>
              <a:t>From Fragmented Compliance to Continuous ATO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2560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2E8F0"/>
                </a:solidFill>
              </a:rPr>
              <a:t>Executive Brief for Leadership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234440" y="3291840"/>
            <a:ext cx="210312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34440" y="338328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</a:rPr>
              <a:t>80%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234440" y="388620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Faster ATO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520440" y="3291840"/>
            <a:ext cx="210312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20440" y="338328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</a:rPr>
              <a:t>$4.2M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520440" y="388620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Annual Savings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806440" y="3291840"/>
            <a:ext cx="2103120" cy="100584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806440" y="3383280"/>
            <a:ext cx="21031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</a:rPr>
              <a:t>47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806440" y="3886200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2E8F0"/>
                </a:solidFill>
              </a:rPr>
              <a:t>Programs Unified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2E8F0"/>
                </a:solidFill>
              </a:rPr>
              <a:t>1 / 14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The Transformation</a:t>
            </a:r>
            <a:endParaRPr lang="en-US" sz="32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914400"/>
          <a:ext cx="7680960" cy="914400"/>
        </p:xfrm>
        <a:graphic>
          <a:graphicData uri="http://schemas.openxmlformats.org/drawingml/2006/table">
            <a:tbl>
              <a:tblPr/>
              <a:tblGrid>
                <a:gridCol w="3840480"/>
                <a:gridCol w="384048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Today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Tomorrow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Each program buys hardware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AC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Shared infrastructure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F7D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Custom solutions everywhere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AC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One hardened platform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F7D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Unique requirements each time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AC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Inheritable controls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F7D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Manual evidence collection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AC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Automated compliance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F7D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12-18 month ATOs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AC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Days to weeks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F7D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Duplicated labor costs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CAC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Mission-focused teams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F7D0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10 / 14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Five Steps to Get There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1280160" y="2331720"/>
            <a:ext cx="658368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7" name="Shape 5"/>
          <p:cNvSpPr/>
          <p:nvPr/>
        </p:nvSpPr>
        <p:spPr>
          <a:xfrm>
            <a:off x="960120" y="2057400"/>
            <a:ext cx="640080" cy="6400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" y="2176272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94360" y="283464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Establish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DSOP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606040" y="2057400"/>
            <a:ext cx="640080" cy="6400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1" name="Text 9"/>
          <p:cNvSpPr/>
          <p:nvPr/>
        </p:nvSpPr>
        <p:spPr>
          <a:xfrm>
            <a:off x="2606040" y="2176272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2240280" y="283464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Platform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ATO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251960" y="2057400"/>
            <a:ext cx="640080" cy="6400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4" name="Text 12"/>
          <p:cNvSpPr/>
          <p:nvPr/>
        </p:nvSpPr>
        <p:spPr>
          <a:xfrm>
            <a:off x="4251960" y="2176272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886200" y="283464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Automate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Compliance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897880" y="2057400"/>
            <a:ext cx="640080" cy="6400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17" name="Text 15"/>
          <p:cNvSpPr/>
          <p:nvPr/>
        </p:nvSpPr>
        <p:spPr>
          <a:xfrm>
            <a:off x="5897880" y="2176272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5532120" y="283464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Migrate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Workloads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543800" y="2057400"/>
            <a:ext cx="640080" cy="640080"/>
          </a:xfrm>
          <a:prstGeom prst="ellipse">
            <a:avLst/>
          </a:prstGeom>
          <a:solidFill>
            <a:srgbClr val="0D9488"/>
          </a:solidFill>
          <a:ln/>
        </p:spPr>
      </p:sp>
      <p:sp>
        <p:nvSpPr>
          <p:cNvPr id="20" name="Text 18"/>
          <p:cNvSpPr/>
          <p:nvPr/>
        </p:nvSpPr>
        <p:spPr>
          <a:xfrm>
            <a:off x="7543800" y="2176272"/>
            <a:ext cx="640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5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7178040" y="2834640"/>
            <a:ext cx="1371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Measure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334155"/>
                </a:solidFill>
              </a:rPr>
              <a:t>ROI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11 / 14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Expected Impact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1234440" y="1005840"/>
            <a:ext cx="2103120" cy="914400"/>
          </a:xfrm>
          <a:prstGeom prst="roundRect">
            <a:avLst/>
          </a:prstGeom>
          <a:solidFill>
            <a:srgbClr val="334155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234440" y="10972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80%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1234440" y="155448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Faster Time-to-ATO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520440" y="1005840"/>
            <a:ext cx="2103120" cy="914400"/>
          </a:xfrm>
          <a:prstGeom prst="roundRect">
            <a:avLst/>
          </a:prstGeom>
          <a:solidFill>
            <a:srgbClr val="334155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20440" y="10972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$4.2M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3520440" y="155448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Annual Savings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806440" y="1005840"/>
            <a:ext cx="2103120" cy="914400"/>
          </a:xfrm>
          <a:prstGeom prst="roundRect">
            <a:avLst/>
          </a:prstGeom>
          <a:solidFill>
            <a:srgbClr val="334155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806440" y="10972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35+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5806440" y="155448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Apps Waiting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234440" y="2194560"/>
            <a:ext cx="2103120" cy="914400"/>
          </a:xfrm>
          <a:prstGeom prst="roundRect">
            <a:avLst/>
          </a:prstGeom>
          <a:solidFill>
            <a:srgbClr val="334155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34440" y="228600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24/7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1234440" y="274320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Security Monitoring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520440" y="2194560"/>
            <a:ext cx="2103120" cy="914400"/>
          </a:xfrm>
          <a:prstGeom prst="roundRect">
            <a:avLst/>
          </a:prstGeom>
          <a:solidFill>
            <a:srgbClr val="334155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20440" y="228600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100%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3520440" y="274320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Evidence Automation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806440" y="2194560"/>
            <a:ext cx="2103120" cy="914400"/>
          </a:xfrm>
          <a:prstGeom prst="roundRect">
            <a:avLst/>
          </a:prstGeom>
          <a:solidFill>
            <a:srgbClr val="334155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806440" y="228600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1st Year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5806440" y="274320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ROI Timeline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2E8F0"/>
                </a:solidFill>
              </a:rPr>
              <a:t>12 / 14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7315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The Question Isn't If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4630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dirty="0">
                <a:solidFill>
                  <a:srgbClr val="0D9488"/>
                </a:solidFill>
              </a:rPr>
              <a:t>"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914400" y="164592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FFFFF"/>
                </a:solidFill>
              </a:rPr>
              <a:t>The question is not whether we can afford to modernize our authorization approach—it's whether we can afford not to.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29260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2E8F0"/>
                </a:solidFill>
              </a:rPr>
              <a:t>Every month of delay means more duplicated spending, more manual labor, and more mission capability sitting in authorization queues.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2E8F0"/>
                </a:solidFill>
              </a:rPr>
              <a:t>13 / 14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063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</a:rPr>
              <a:t>The Path Forward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1828800" cy="11887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3716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</a:rPr>
              <a:t>01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02920" y="19659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Shared Platforms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606040" y="1280160"/>
            <a:ext cx="1828800" cy="11887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606040" y="13716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</a:rPr>
              <a:t>02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2606040" y="19659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Inherited Controls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09160" y="1280160"/>
            <a:ext cx="1828800" cy="11887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09160" y="13716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</a:rPr>
              <a:t>03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4709160" y="19659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Automated Compliance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812280" y="1280160"/>
            <a:ext cx="1828800" cy="11887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12280" y="13716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D9488"/>
                </a:solidFill>
              </a:rPr>
              <a:t>04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812280" y="19659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Continuous Auth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1828800" y="2926080"/>
            <a:ext cx="5486400" cy="1097280"/>
          </a:xfrm>
          <a:prstGeom prst="roundRect">
            <a:avLst/>
          </a:prstGeom>
          <a:solidFill>
            <a:srgbClr val="0D9488"/>
          </a:solidFill>
          <a:ln/>
        </p:spPr>
      </p:sp>
      <p:sp>
        <p:nvSpPr>
          <p:cNvPr id="18" name="Text 16"/>
          <p:cNvSpPr/>
          <p:nvPr/>
        </p:nvSpPr>
        <p:spPr>
          <a:xfrm>
            <a:off x="1828800" y="3063240"/>
            <a:ext cx="5486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Ready to proceed when you are.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828800" y="35661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Questions?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2E8F0"/>
                </a:solidFill>
              </a:rPr>
              <a:t>14 / 14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The Current Reality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9488"/>
                </a:solidFill>
              </a:rPr>
              <a:t>Every Program Is an Island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931920" y="1737360"/>
            <a:ext cx="1280160" cy="731520"/>
          </a:xfrm>
          <a:prstGeom prst="ellipse">
            <a:avLst/>
          </a:prstGeom>
          <a:solidFill>
            <a:srgbClr val="DC2626"/>
          </a:solidFill>
          <a:ln/>
        </p:spPr>
      </p:sp>
      <p:sp>
        <p:nvSpPr>
          <p:cNvPr id="8" name="Text 6"/>
          <p:cNvSpPr/>
          <p:nvPr/>
        </p:nvSpPr>
        <p:spPr>
          <a:xfrm>
            <a:off x="3931920" y="1783080"/>
            <a:ext cx="1280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Siloed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</a:rPr>
              <a:t>Approach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5038948" y="1292599"/>
            <a:ext cx="1005840" cy="457200"/>
          </a:xfrm>
          <a:prstGeom prst="roundRect">
            <a:avLst/>
          </a:prstGeom>
          <a:solidFill>
            <a:srgbClr val="334155"/>
          </a:solidFill>
          <a:ln/>
        </p:spPr>
      </p:sp>
      <p:sp>
        <p:nvSpPr>
          <p:cNvPr id="10" name="Text 8"/>
          <p:cNvSpPr/>
          <p:nvPr/>
        </p:nvSpPr>
        <p:spPr>
          <a:xfrm>
            <a:off x="5038948" y="1402327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Program A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572000" y="2103120"/>
            <a:ext cx="0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dash"/>
          </a:ln>
        </p:spPr>
      </p:sp>
      <p:sp>
        <p:nvSpPr>
          <p:cNvPr id="12" name="Shape 10"/>
          <p:cNvSpPr/>
          <p:nvPr/>
        </p:nvSpPr>
        <p:spPr>
          <a:xfrm>
            <a:off x="5038948" y="2456441"/>
            <a:ext cx="1005840" cy="457200"/>
          </a:xfrm>
          <a:prstGeom prst="roundRect">
            <a:avLst/>
          </a:prstGeom>
          <a:solidFill>
            <a:srgbClr val="334155"/>
          </a:solidFill>
          <a:ln/>
        </p:spPr>
      </p:sp>
      <p:sp>
        <p:nvSpPr>
          <p:cNvPr id="13" name="Text 11"/>
          <p:cNvSpPr/>
          <p:nvPr/>
        </p:nvSpPr>
        <p:spPr>
          <a:xfrm>
            <a:off x="5038948" y="2566169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Program B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72000" y="2103120"/>
            <a:ext cx="0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dash"/>
          </a:ln>
        </p:spPr>
      </p:sp>
      <p:sp>
        <p:nvSpPr>
          <p:cNvPr id="15" name="Shape 13"/>
          <p:cNvSpPr/>
          <p:nvPr/>
        </p:nvSpPr>
        <p:spPr>
          <a:xfrm>
            <a:off x="3099212" y="1292599"/>
            <a:ext cx="1005840" cy="457200"/>
          </a:xfrm>
          <a:prstGeom prst="roundRect">
            <a:avLst/>
          </a:prstGeom>
          <a:solidFill>
            <a:srgbClr val="334155"/>
          </a:solidFill>
          <a:ln/>
        </p:spPr>
      </p:sp>
      <p:sp>
        <p:nvSpPr>
          <p:cNvPr id="16" name="Text 14"/>
          <p:cNvSpPr/>
          <p:nvPr/>
        </p:nvSpPr>
        <p:spPr>
          <a:xfrm>
            <a:off x="3099212" y="1402327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Program C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572000" y="2103120"/>
            <a:ext cx="0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dash"/>
          </a:ln>
        </p:spPr>
      </p:sp>
      <p:sp>
        <p:nvSpPr>
          <p:cNvPr id="18" name="Shape 16"/>
          <p:cNvSpPr/>
          <p:nvPr/>
        </p:nvSpPr>
        <p:spPr>
          <a:xfrm>
            <a:off x="3099212" y="2456441"/>
            <a:ext cx="1005840" cy="457200"/>
          </a:xfrm>
          <a:prstGeom prst="roundRect">
            <a:avLst/>
          </a:prstGeom>
          <a:solidFill>
            <a:srgbClr val="334155"/>
          </a:solidFill>
          <a:ln/>
        </p:spPr>
      </p:sp>
      <p:sp>
        <p:nvSpPr>
          <p:cNvPr id="19" name="Text 17"/>
          <p:cNvSpPr/>
          <p:nvPr/>
        </p:nvSpPr>
        <p:spPr>
          <a:xfrm>
            <a:off x="3099212" y="2566169"/>
            <a:ext cx="10058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Program D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572000" y="2103120"/>
            <a:ext cx="0" cy="0"/>
          </a:xfrm>
          <a:prstGeom prst="line">
            <a:avLst/>
          </a:prstGeom>
          <a:noFill/>
          <a:ln w="12700">
            <a:solidFill>
              <a:srgbClr val="DC2626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1234440" y="3474720"/>
            <a:ext cx="2103120" cy="914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234440" y="356616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$2-5M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1234440" y="402336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Per Program Infrastructure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520440" y="3474720"/>
            <a:ext cx="2103120" cy="914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520440" y="356616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12-18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3520440" y="402336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Months to ATO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806440" y="3474720"/>
            <a:ext cx="2103120" cy="914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806440" y="356616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0%</a:t>
            </a:r>
            <a:endParaRPr lang="en-US" sz="2600" dirty="0"/>
          </a:p>
        </p:txBody>
      </p:sp>
      <p:sp>
        <p:nvSpPr>
          <p:cNvPr id="29" name="Text 27"/>
          <p:cNvSpPr/>
          <p:nvPr/>
        </p:nvSpPr>
        <p:spPr>
          <a:xfrm>
            <a:off x="5806440" y="402336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Control Reuse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2 / 14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The Hidden Cost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457200" y="1005840"/>
            <a:ext cx="3840480" cy="2560320"/>
          </a:xfrm>
          <a:prstGeom prst="roundRect">
            <a:avLst/>
          </a:prstGeom>
          <a:solidFill>
            <a:srgbClr val="FECACA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14300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C2626"/>
                </a:solidFill>
              </a:rPr>
              <a:t>What We Pay For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155448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Duplicate hardware purchases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201168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Redundant VM infrastructure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246888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Separate container runtimes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292608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Individual security tools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846320" y="1005840"/>
            <a:ext cx="3840480" cy="2560320"/>
          </a:xfrm>
          <a:prstGeom prst="roundRect">
            <a:avLst/>
          </a:prstGeom>
          <a:solidFill>
            <a:srgbClr val="FECACA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0" y="114300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C2626"/>
                </a:solidFill>
              </a:rPr>
              <a:t>What We Get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5029200" y="155448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Incompatible systems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0" y="201168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No shared controls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29200" y="246888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Manual everything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29200" y="292608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Endless re-work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731520" y="3749040"/>
            <a:ext cx="7680960" cy="594360"/>
          </a:xfrm>
          <a:prstGeom prst="roundRect">
            <a:avLst/>
          </a:prstGeom>
          <a:solidFill>
            <a:srgbClr val="FDE68A"/>
          </a:solidFill>
          <a:ln/>
        </p:spPr>
      </p:sp>
      <p:sp>
        <p:nvSpPr>
          <p:cNvPr id="19" name="Text 17"/>
          <p:cNvSpPr/>
          <p:nvPr/>
        </p:nvSpPr>
        <p:spPr>
          <a:xfrm>
            <a:off x="731520" y="38404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D97706"/>
                </a:solidFill>
              </a:rPr>
              <a:t>The real cost isn't hardware—it's the millions spent on labor that could be automated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3 / 14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Authorization Chaos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9488"/>
                </a:solidFill>
              </a:rPr>
              <a:t>Why Every ATO Takes 18 Months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25780" y="1645920"/>
            <a:ext cx="1234440" cy="594360"/>
          </a:xfrm>
          <a:prstGeom prst="roundRect">
            <a:avLst/>
          </a:prstGeom>
          <a:solidFill>
            <a:srgbClr val="334155"/>
          </a:solidFill>
          <a:ln/>
        </p:spPr>
      </p:sp>
      <p:sp>
        <p:nvSpPr>
          <p:cNvPr id="8" name="Text 6"/>
          <p:cNvSpPr/>
          <p:nvPr/>
        </p:nvSpPr>
        <p:spPr>
          <a:xfrm>
            <a:off x="525780" y="1810512"/>
            <a:ext cx="1234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New System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760220" y="1737360"/>
            <a:ext cx="137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D9488"/>
                </a:solidFill>
              </a:rPr>
              <a:t>→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897380" y="1645920"/>
            <a:ext cx="1234440" cy="594360"/>
          </a:xfrm>
          <a:prstGeom prst="roundRect">
            <a:avLst/>
          </a:prstGeom>
          <a:solidFill>
            <a:srgbClr val="334155"/>
          </a:solidFill>
          <a:ln/>
        </p:spPr>
      </p:sp>
      <p:sp>
        <p:nvSpPr>
          <p:cNvPr id="11" name="Text 9"/>
          <p:cNvSpPr/>
          <p:nvPr/>
        </p:nvSpPr>
        <p:spPr>
          <a:xfrm>
            <a:off x="1897380" y="1810512"/>
            <a:ext cx="1234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Custom Docs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131820" y="1737360"/>
            <a:ext cx="137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D9488"/>
                </a:solidFill>
              </a:rPr>
              <a:t>→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3268980" y="1645920"/>
            <a:ext cx="1234440" cy="594360"/>
          </a:xfrm>
          <a:prstGeom prst="roundRect">
            <a:avLst/>
          </a:prstGeom>
          <a:solidFill>
            <a:srgbClr val="334155"/>
          </a:solidFill>
          <a:ln/>
        </p:spPr>
      </p:sp>
      <p:sp>
        <p:nvSpPr>
          <p:cNvPr id="14" name="Text 12"/>
          <p:cNvSpPr/>
          <p:nvPr/>
        </p:nvSpPr>
        <p:spPr>
          <a:xfrm>
            <a:off x="3268980" y="1810512"/>
            <a:ext cx="1234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Manual Evidence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03420" y="1737360"/>
            <a:ext cx="137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D9488"/>
                </a:solidFill>
              </a:rPr>
              <a:t>→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4640580" y="1645920"/>
            <a:ext cx="1234440" cy="594360"/>
          </a:xfrm>
          <a:prstGeom prst="roundRect">
            <a:avLst/>
          </a:prstGeom>
          <a:solidFill>
            <a:srgbClr val="334155"/>
          </a:solidFill>
          <a:ln/>
        </p:spPr>
      </p:sp>
      <p:sp>
        <p:nvSpPr>
          <p:cNvPr id="17" name="Text 15"/>
          <p:cNvSpPr/>
          <p:nvPr/>
        </p:nvSpPr>
        <p:spPr>
          <a:xfrm>
            <a:off x="4640580" y="1810512"/>
            <a:ext cx="1234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Long Review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875020" y="1737360"/>
            <a:ext cx="137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D9488"/>
                </a:solidFill>
              </a:rPr>
              <a:t>→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012180" y="1645920"/>
            <a:ext cx="1234440" cy="594360"/>
          </a:xfrm>
          <a:prstGeom prst="roundRect">
            <a:avLst/>
          </a:prstGeom>
          <a:solidFill>
            <a:srgbClr val="334155"/>
          </a:solidFill>
          <a:ln/>
        </p:spPr>
      </p:sp>
      <p:sp>
        <p:nvSpPr>
          <p:cNvPr id="20" name="Text 18"/>
          <p:cNvSpPr/>
          <p:nvPr/>
        </p:nvSpPr>
        <p:spPr>
          <a:xfrm>
            <a:off x="6012180" y="1810512"/>
            <a:ext cx="1234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Finally ATO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7246620" y="1737360"/>
            <a:ext cx="137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0D9488"/>
                </a:solidFill>
              </a:rPr>
              <a:t>→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7383780" y="1645920"/>
            <a:ext cx="1234440" cy="594360"/>
          </a:xfrm>
          <a:prstGeom prst="roundRect">
            <a:avLst/>
          </a:prstGeom>
          <a:solidFill>
            <a:srgbClr val="334155"/>
          </a:solidFill>
          <a:ln/>
        </p:spPr>
      </p:sp>
      <p:sp>
        <p:nvSpPr>
          <p:cNvPr id="23" name="Text 21"/>
          <p:cNvSpPr/>
          <p:nvPr/>
        </p:nvSpPr>
        <p:spPr>
          <a:xfrm>
            <a:off x="7383780" y="1810512"/>
            <a:ext cx="1234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Immediately Stale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1371600" y="2743200"/>
            <a:ext cx="6400800" cy="1005840"/>
          </a:xfrm>
          <a:prstGeom prst="roundRect">
            <a:avLst/>
          </a:prstGeom>
          <a:solidFill>
            <a:srgbClr val="FECACA"/>
          </a:solidFill>
          <a:ln/>
        </p:spPr>
      </p:sp>
      <p:sp>
        <p:nvSpPr>
          <p:cNvPr id="25" name="Text 23"/>
          <p:cNvSpPr/>
          <p:nvPr/>
        </p:nvSpPr>
        <p:spPr>
          <a:xfrm>
            <a:off x="1554480" y="2834640"/>
            <a:ext cx="6035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DC2626"/>
                </a:solidFill>
              </a:rPr>
              <a:t>⚠  The Vicious Cycle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554480" y="3200400"/>
            <a:ext cx="6035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Each assessment starts from scratch, even when systems share 80%+ of their architecture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4 / 14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06340"/>
            <a:ext cx="9144000" cy="13716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972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</a:rPr>
              <a:t>There Is a Better Way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1371600" y="2103120"/>
            <a:ext cx="6400800" cy="1371600"/>
          </a:xfrm>
          <a:prstGeom prst="roundRect">
            <a:avLst/>
          </a:prstGeom>
          <a:solidFill>
            <a:srgbClr val="0D9488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0" y="228600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</a:rPr>
              <a:t>Platform-Based Continuous Authorization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371600" y="292608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One platform. Inherited controls. Automated compliance.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2E8F0"/>
                </a:solidFill>
              </a:rPr>
              <a:t>5 / 14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The DSOP Advantage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9488"/>
                </a:solidFill>
              </a:rPr>
              <a:t>DevSecOps Platform + Secure Container Runtime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286000" y="1280160"/>
            <a:ext cx="4572000" cy="502920"/>
          </a:xfrm>
          <a:prstGeom prst="roundRect">
            <a:avLst/>
          </a:prstGeom>
          <a:solidFill>
            <a:srgbClr val="0D9488"/>
          </a:solidFill>
          <a:ln/>
        </p:spPr>
      </p:sp>
      <p:sp>
        <p:nvSpPr>
          <p:cNvPr id="8" name="Text 6"/>
          <p:cNvSpPr/>
          <p:nvPr/>
        </p:nvSpPr>
        <p:spPr>
          <a:xfrm>
            <a:off x="2286000" y="138988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Mission Applications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86000" y="1856232"/>
            <a:ext cx="4572000" cy="502920"/>
          </a:xfrm>
          <a:prstGeom prst="roundRect">
            <a:avLst/>
          </a:prstGeom>
          <a:solidFill>
            <a:srgbClr val="475569"/>
          </a:solidFill>
          <a:ln/>
        </p:spPr>
      </p:sp>
      <p:sp>
        <p:nvSpPr>
          <p:cNvPr id="10" name="Text 8"/>
          <p:cNvSpPr/>
          <p:nvPr/>
        </p:nvSpPr>
        <p:spPr>
          <a:xfrm>
            <a:off x="2286000" y="19659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Inherited Controls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286000" y="2432304"/>
            <a:ext cx="4572000" cy="502920"/>
          </a:xfrm>
          <a:prstGeom prst="roundRect">
            <a:avLst/>
          </a:prstGeom>
          <a:solidFill>
            <a:srgbClr val="334155"/>
          </a:solidFill>
          <a:ln/>
        </p:spPr>
      </p:sp>
      <p:sp>
        <p:nvSpPr>
          <p:cNvPr id="12" name="Text 10"/>
          <p:cNvSpPr/>
          <p:nvPr/>
        </p:nvSpPr>
        <p:spPr>
          <a:xfrm>
            <a:off x="2286000" y="254203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DSOP Platform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2286000" y="3008376"/>
            <a:ext cx="4572000" cy="502920"/>
          </a:xfrm>
          <a:prstGeom prst="roundRect">
            <a:avLst/>
          </a:prstGeom>
          <a:solidFill>
            <a:srgbClr val="1E3A5F"/>
          </a:solidFill>
          <a:ln/>
        </p:spPr>
      </p:sp>
      <p:sp>
        <p:nvSpPr>
          <p:cNvPr id="14" name="Text 12"/>
          <p:cNvSpPr/>
          <p:nvPr/>
        </p:nvSpPr>
        <p:spPr>
          <a:xfrm>
            <a:off x="2286000" y="3118104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</a:rPr>
              <a:t>Secure Runtime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234440" y="3474720"/>
            <a:ext cx="2103120" cy="914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34440" y="356616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60%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1234440" y="402336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Controls Inherited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520440" y="3474720"/>
            <a:ext cx="2103120" cy="914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20440" y="356616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1x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3520440" y="402336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Authorize Once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806440" y="3474720"/>
            <a:ext cx="2103120" cy="91440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806440" y="356616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∞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5806440" y="402336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Apps Benefit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6 / 14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Flexible Deployment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9488"/>
                </a:solidFill>
              </a:rPr>
              <a:t>One Platform, Your Way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1188720"/>
            <a:ext cx="3840480" cy="2194560"/>
          </a:xfrm>
          <a:prstGeom prst="roundRect">
            <a:avLst/>
          </a:prstGeom>
          <a:solidFill>
            <a:srgbClr val="BBF7D0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28016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A34A"/>
                </a:solidFill>
              </a:rPr>
              <a:t>Managed Service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16916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Turnkey solution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21031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We operate it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25146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Fastest deployment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29260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Lower overhead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846320" y="1188720"/>
            <a:ext cx="3840480" cy="2194560"/>
          </a:xfrm>
          <a:prstGeom prst="roundRect">
            <a:avLst/>
          </a:prstGeom>
          <a:solidFill>
            <a:srgbClr val="BBF7D0"/>
          </a:solidFill>
          <a:ln/>
        </p:spPr>
      </p:sp>
      <p:sp>
        <p:nvSpPr>
          <p:cNvPr id="14" name="Text 12"/>
          <p:cNvSpPr/>
          <p:nvPr/>
        </p:nvSpPr>
        <p:spPr>
          <a:xfrm>
            <a:off x="5029200" y="128016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A34A"/>
                </a:solidFill>
              </a:rPr>
              <a:t>Local Installation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029200" y="169164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Your hardware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29200" y="210312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Air-gap ready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29200" y="25146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Data residency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0" y="292608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Full control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3566160"/>
            <a:ext cx="7680960" cy="594360"/>
          </a:xfrm>
          <a:prstGeom prst="roundRect">
            <a:avLst/>
          </a:prstGeom>
          <a:solidFill>
            <a:srgbClr val="99F6E4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365760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D9488"/>
                </a:solidFill>
              </a:rPr>
              <a:t>Same hardened runtime. Same security controls. Same compliance inheritance.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7 / 14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</a:rPr>
              <a:t>Automation Changes Everything</a:t>
            </a:r>
            <a:endParaRPr lang="en-US" sz="3200" dirty="0"/>
          </a:p>
        </p:txBody>
      </p:sp>
      <p:sp>
        <p:nvSpPr>
          <p:cNvPr id="6" name="Shape 4"/>
          <p:cNvSpPr/>
          <p:nvPr/>
        </p:nvSpPr>
        <p:spPr>
          <a:xfrm>
            <a:off x="1234440" y="1005840"/>
            <a:ext cx="2103120" cy="914400"/>
          </a:xfrm>
          <a:prstGeom prst="roundRect">
            <a:avLst/>
          </a:prstGeom>
          <a:solidFill>
            <a:srgbClr val="334155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234440" y="10972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OSCAL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1234440" y="155448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Machine-Readable Docs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520440" y="1005840"/>
            <a:ext cx="2103120" cy="914400"/>
          </a:xfrm>
          <a:prstGeom prst="roundRect">
            <a:avLst/>
          </a:prstGeom>
          <a:solidFill>
            <a:srgbClr val="334155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520440" y="10972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24/7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3520440" y="155448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Evidence Collection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5806440" y="1005840"/>
            <a:ext cx="2103120" cy="914400"/>
          </a:xfrm>
          <a:prstGeom prst="roundRect">
            <a:avLst/>
          </a:prstGeom>
          <a:solidFill>
            <a:srgbClr val="334155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806440" y="1097280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D9488"/>
                </a:solidFill>
              </a:rPr>
              <a:t>0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5806440" y="155448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</a:rPr>
              <a:t>Manual Updates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40080" y="2560320"/>
            <a:ext cx="1828800" cy="640080"/>
          </a:xfrm>
          <a:prstGeom prst="roundRect">
            <a:avLst/>
          </a:prstGeom>
          <a:solidFill>
            <a:srgbClr val="1E3A5F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26974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Config Change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468880" y="260604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D9488"/>
                </a:solidFill>
              </a:rPr>
              <a:t>→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2651760" y="2560320"/>
            <a:ext cx="1828800" cy="640080"/>
          </a:xfrm>
          <a:prstGeom prst="roundRect">
            <a:avLst/>
          </a:prstGeom>
          <a:solidFill>
            <a:srgbClr val="1E3A5F"/>
          </a:solidFill>
          <a:ln/>
        </p:spPr>
      </p:sp>
      <p:sp>
        <p:nvSpPr>
          <p:cNvPr id="19" name="Text 17"/>
          <p:cNvSpPr/>
          <p:nvPr/>
        </p:nvSpPr>
        <p:spPr>
          <a:xfrm>
            <a:off x="2651760" y="26974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Auto-Update SSP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480560" y="260604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D9488"/>
                </a:solidFill>
              </a:rPr>
              <a:t>→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4663440" y="2560320"/>
            <a:ext cx="1828800" cy="640080"/>
          </a:xfrm>
          <a:prstGeom prst="roundRect">
            <a:avLst/>
          </a:prstGeom>
          <a:solidFill>
            <a:srgbClr val="1E3A5F"/>
          </a:solidFill>
          <a:ln/>
        </p:spPr>
      </p:sp>
      <p:sp>
        <p:nvSpPr>
          <p:cNvPr id="22" name="Text 20"/>
          <p:cNvSpPr/>
          <p:nvPr/>
        </p:nvSpPr>
        <p:spPr>
          <a:xfrm>
            <a:off x="4663440" y="26974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Collect Evidence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492240" y="260604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D9488"/>
                </a:solidFill>
              </a:rPr>
              <a:t>→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6675120" y="2560320"/>
            <a:ext cx="1828800" cy="640080"/>
          </a:xfrm>
          <a:prstGeom prst="roundRect">
            <a:avLst/>
          </a:prstGeom>
          <a:solidFill>
            <a:srgbClr val="1E3A5F"/>
          </a:solidFill>
          <a:ln/>
        </p:spPr>
      </p:sp>
      <p:sp>
        <p:nvSpPr>
          <p:cNvPr id="25" name="Text 23"/>
          <p:cNvSpPr/>
          <p:nvPr/>
        </p:nvSpPr>
        <p:spPr>
          <a:xfrm>
            <a:off x="6675120" y="26974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Dashboard Ready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2E8F0"/>
                </a:solidFill>
              </a:rPr>
              <a:t>8 / 14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E3A5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3A5F"/>
                </a:solidFill>
              </a:rPr>
              <a:t>Continuous ATO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7772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9488"/>
                </a:solidFill>
              </a:rPr>
              <a:t>Authorization That Stays Current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1280160"/>
            <a:ext cx="3840480" cy="2560320"/>
          </a:xfrm>
          <a:prstGeom prst="roundRect">
            <a:avLst/>
          </a:prstGeom>
          <a:solidFill>
            <a:srgbClr val="FECACA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3716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C2626"/>
                </a:solidFill>
              </a:rPr>
              <a:t>Traditional ATO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640080" y="182880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Point-in-time snapshot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40080" y="228600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Immediately decays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40080" y="274320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Periodic re-assessment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40080" y="320040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✗  18-month cycles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846320" y="1280160"/>
            <a:ext cx="3840480" cy="2560320"/>
          </a:xfrm>
          <a:prstGeom prst="roundRect">
            <a:avLst/>
          </a:prstGeom>
          <a:solidFill>
            <a:srgbClr val="BBF7D0"/>
          </a:solidFill>
          <a:ln/>
        </p:spPr>
      </p:sp>
      <p:sp>
        <p:nvSpPr>
          <p:cNvPr id="14" name="Text 12"/>
          <p:cNvSpPr/>
          <p:nvPr/>
        </p:nvSpPr>
        <p:spPr>
          <a:xfrm>
            <a:off x="5029200" y="1371600"/>
            <a:ext cx="3474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A34A"/>
                </a:solidFill>
              </a:rPr>
              <a:t>Continuous ATO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029200" y="182880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Real-time visibility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029200" y="228600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Always current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029200" y="274320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Continuous assurance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0" y="3200400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</a:rPr>
              <a:t>✓  Deploy anytime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229600" y="4777740"/>
            <a:ext cx="731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475569"/>
                </a:solidFill>
              </a:rPr>
              <a:t>9 / 14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Modernizing Federal Authorization</dc:title>
  <dc:subject>Executive Brief for Leadership</dc:subject>
  <dc:creator>ATO in Days</dc:creator>
  <cp:lastModifiedBy>ATO in Days</cp:lastModifiedBy>
  <cp:revision>1</cp:revision>
  <dcterms:created xsi:type="dcterms:W3CDTF">2025-12-31T03:22:15Z</dcterms:created>
  <dcterms:modified xsi:type="dcterms:W3CDTF">2025-12-31T03:22:15Z</dcterms:modified>
</cp:coreProperties>
</file>